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9"/>
  </p:notesMasterIdLst>
  <p:handoutMasterIdLst>
    <p:handoutMasterId r:id="rId20"/>
  </p:handoutMasterIdLst>
  <p:sldIdLst>
    <p:sldId id="369" r:id="rId2"/>
    <p:sldId id="388" r:id="rId3"/>
    <p:sldId id="390" r:id="rId4"/>
    <p:sldId id="391" r:id="rId5"/>
    <p:sldId id="389" r:id="rId6"/>
    <p:sldId id="392" r:id="rId7"/>
    <p:sldId id="272" r:id="rId8"/>
    <p:sldId id="286" r:id="rId9"/>
    <p:sldId id="393" r:id="rId10"/>
    <p:sldId id="394" r:id="rId11"/>
    <p:sldId id="395" r:id="rId12"/>
    <p:sldId id="396" r:id="rId13"/>
    <p:sldId id="398" r:id="rId14"/>
    <p:sldId id="399" r:id="rId15"/>
    <p:sldId id="400" r:id="rId16"/>
    <p:sldId id="401" r:id="rId17"/>
    <p:sldId id="402" r:id="rId18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00"/>
    <a:srgbClr val="003366"/>
    <a:srgbClr val="355800"/>
    <a:srgbClr val="7DD7FF"/>
    <a:srgbClr val="57D3FF"/>
    <a:srgbClr val="1D94AD"/>
    <a:srgbClr val="0033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67" autoAdjust="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4D9E2A55-37C0-4194-89A6-519C040D09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37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4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endParaRPr lang="ru-RU"/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27864BC6-CD96-439E-B1C7-658C100F8C6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6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25E720-76D2-49F2-ADA8-4BB3DD8003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F6E3D-8A16-4BD1-B980-2536A6268BE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63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16547-8314-4286-80D5-B593E4F4666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0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C09DA-328F-4997-ACF0-CF5D899257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173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1BC3-24F1-4F5E-8568-384DF3E139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021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F8B88-6BA1-42A7-A7B3-7BBAEF376E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8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E5215-88A1-4A05-861F-B1F6F0D503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0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07B56-F1C4-4157-ABE7-703E901B502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C49C-C786-4FBA-A513-3DA78BDFE9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43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C291-ABB0-459E-BC40-BF83124DFE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8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72D3A-6629-48AF-80DB-09339863F73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87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FD104316-7C46-43EC-85D0-60BE53AD3B3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564904"/>
            <a:ext cx="38884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E700"/>
                </a:solidFill>
              </a:rPr>
              <a:t>110  лет  Астраханскому  базовому  медицинскому  колледжу</a:t>
            </a:r>
            <a:endParaRPr lang="ru-RU" sz="4000" b="1" dirty="0">
              <a:solidFill>
                <a:srgbClr val="FFE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P1019208_hn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51520" y="594928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 </a:t>
            </a:r>
            <a:r>
              <a:rPr lang="ru-RU" b="1" dirty="0">
                <a:solidFill>
                  <a:schemeClr val="bg2"/>
                </a:solidFill>
              </a:rPr>
              <a:t>С  1927  года  школа  стала  именоваться  техникумом,  который  просуществовал  до  1935  года.</a:t>
            </a:r>
          </a:p>
        </p:txBody>
      </p:sp>
    </p:spTree>
    <p:extLst>
      <p:ext uri="{BB962C8B-B14F-4D97-AF65-F5344CB8AC3E}">
        <p14:creationId xmlns:p14="http://schemas.microsoft.com/office/powerpoint/2010/main" val="393564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9224_hn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042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664847" y="764704"/>
            <a:ext cx="2483767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С  первых  дней  Великой  Отечественной  войны </a:t>
            </a:r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146  выпускников </a:t>
            </a:r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и  397  учащихся  Астраханской  фельдшерско-акушерской  школы  ушли  на  фронт.</a:t>
            </a:r>
          </a:p>
          <a:p>
            <a:pPr algn="ctr"/>
            <a:endParaRPr lang="ru-RU" sz="16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0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P1019225_hn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07504" y="5229200"/>
            <a:ext cx="8934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dirty="0">
                <a:latin typeface="Calibri" pitchFamily="34" charset="0"/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С  1944  года  Астраханская  фельдшерско-акушерская  школа  получила  статус  областной. В  послевоенные  годы  Астраханская  областная  фельдшерско-акушерская  школа  наращивает  число  выпускников. </a:t>
            </a:r>
            <a:endParaRPr lang="ru-RU" b="1" dirty="0">
              <a:solidFill>
                <a:schemeClr val="bg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0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P1019236_hn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62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04248" y="982175"/>
            <a:ext cx="2430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  сентябре  1954  года  Астраханская  областная  фельдшерско-акушерская  школа  была  реорганизована  в </a:t>
            </a:r>
            <a:endParaRPr lang="ru-RU" b="1" dirty="0" smtClean="0">
              <a:solidFill>
                <a:schemeClr val="bg2"/>
              </a:solidFill>
            </a:endParaRP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Астраханское  базовое  медицинское  училище. </a:t>
            </a:r>
          </a:p>
        </p:txBody>
      </p:sp>
    </p:spTree>
    <p:extLst>
      <p:ext uri="{BB962C8B-B14F-4D97-AF65-F5344CB8AC3E}">
        <p14:creationId xmlns:p14="http://schemas.microsoft.com/office/powerpoint/2010/main" val="301025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P1019238_hn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9793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589240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2"/>
                </a:solidFill>
              </a:rPr>
              <a:t>зубоврачебном</a:t>
            </a:r>
            <a:r>
              <a:rPr lang="ru-RU" b="1" dirty="0">
                <a:solidFill>
                  <a:schemeClr val="bg2"/>
                </a:solidFill>
              </a:rPr>
              <a:t>,  фельдшерском,  акушерском,  медсестринском  (младшее  и  детское  отделение).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732240" y="1122464"/>
            <a:ext cx="2443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  </a:t>
            </a:r>
            <a:r>
              <a:rPr lang="ru-RU" b="1" dirty="0" smtClean="0">
                <a:solidFill>
                  <a:schemeClr val="bg2"/>
                </a:solidFill>
              </a:rPr>
              <a:t>1960-е годы   </a:t>
            </a:r>
            <a:r>
              <a:rPr lang="ru-RU" b="1" dirty="0">
                <a:solidFill>
                  <a:schemeClr val="bg2"/>
                </a:solidFill>
              </a:rPr>
              <a:t>в  Астраханском  медицинском  училище  подготовка  специалистов  осуществлялась  на  6  отделениях: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58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2" descr="P1019239_hn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76255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3356992"/>
            <a:ext cx="2357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  1978  году  было  принято  решение   производить  узкую  специализацию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80528" y="5373216"/>
            <a:ext cx="92890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двух  </a:t>
            </a:r>
            <a:r>
              <a:rPr lang="ru-RU" b="1" dirty="0">
                <a:solidFill>
                  <a:schemeClr val="bg2"/>
                </a:solidFill>
              </a:rPr>
              <a:t>групп  фельдшерского  отделения    по  курсу  «Фельдшер  скорой  помощи».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94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колледж.jpg"/>
          <p:cNvPicPr>
            <a:picLocks noChangeAspect="1"/>
          </p:cNvPicPr>
          <p:nvPr/>
        </p:nvPicPr>
        <p:blipFill>
          <a:blip r:embed="rId2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542134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  1985  году  Астраханское  медицинское  училище  переехало  в  новое  здание    по  улице  Николая  Островского, где находится  и  сейчас.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6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6256" cy="5589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2240" y="1196752"/>
            <a:ext cx="24335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В марте  </a:t>
            </a:r>
            <a:r>
              <a:rPr lang="ru-RU" b="1" dirty="0">
                <a:solidFill>
                  <a:schemeClr val="bg2"/>
                </a:solidFill>
              </a:rPr>
              <a:t>1995  года  Астраханское  медицинское  училище </a:t>
            </a:r>
            <a:r>
              <a:rPr lang="ru-RU" b="1" dirty="0" smtClean="0">
                <a:solidFill>
                  <a:schemeClr val="bg2"/>
                </a:solidFill>
              </a:rPr>
              <a:t>было  </a:t>
            </a:r>
            <a:r>
              <a:rPr lang="ru-RU" b="1" dirty="0">
                <a:solidFill>
                  <a:schemeClr val="bg2"/>
                </a:solidFill>
              </a:rPr>
              <a:t>реорганизовано  в  Астраханский  базовый  медицинский  колледж.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784" y="5679231"/>
            <a:ext cx="8870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В  настоящее  время  Астраханский  базовый  медицинский  колледж  - современное  многопрофильное  учебное  заведение.</a:t>
            </a:r>
            <a:r>
              <a:rPr lang="ru-RU" dirty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189" y="260648"/>
            <a:ext cx="41764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Инициатива  создания </a:t>
            </a:r>
            <a:r>
              <a:rPr lang="ru-RU" dirty="0" smtClean="0">
                <a:solidFill>
                  <a:schemeClr val="bg2"/>
                </a:solidFill>
              </a:rPr>
              <a:t>в  Астрахани медицинской  </a:t>
            </a:r>
            <a:r>
              <a:rPr lang="ru-RU" dirty="0">
                <a:solidFill>
                  <a:schemeClr val="bg2"/>
                </a:solidFill>
              </a:rPr>
              <a:t>школы  принадлежала  астраханскому  губернатору   </a:t>
            </a:r>
            <a:r>
              <a:rPr lang="ru-RU" b="1" dirty="0">
                <a:solidFill>
                  <a:schemeClr val="bg2"/>
                </a:solidFill>
              </a:rPr>
              <a:t>Ивану  Николаевичу   Соколовскому.</a:t>
            </a: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26  апреля  1906  года</a:t>
            </a:r>
            <a:r>
              <a:rPr lang="ru-RU" dirty="0">
                <a:solidFill>
                  <a:schemeClr val="bg2"/>
                </a:solidFill>
              </a:rPr>
              <a:t>  Государственный  совет  России,  рассмотрев  представление  Министерства  внутренних  дел,  </a:t>
            </a:r>
            <a:r>
              <a:rPr lang="ru-RU" b="1" dirty="0">
                <a:solidFill>
                  <a:schemeClr val="bg2"/>
                </a:solidFill>
              </a:rPr>
              <a:t>выносит  решение  об  учреждении  с  1  июля  1906 года  в  Астрахани  школы  фельдшеров  и  фельдшериц-акушерок</a:t>
            </a:r>
            <a:r>
              <a:rPr lang="ru-RU" dirty="0">
                <a:solidFill>
                  <a:schemeClr val="bg2"/>
                </a:solidFill>
              </a:rPr>
              <a:t>.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0" y="-45659"/>
            <a:ext cx="48485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13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52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38936" y="1772816"/>
            <a:ext cx="34381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2"/>
                </a:solidFill>
              </a:rPr>
              <a:t>Положение  и  штаты   школы  утверждены  лично  императором  Николаем  </a:t>
            </a:r>
            <a:r>
              <a:rPr lang="en-US" sz="2800" b="1" dirty="0">
                <a:solidFill>
                  <a:schemeClr val="bg2"/>
                </a:solidFill>
              </a:rPr>
              <a:t>II</a:t>
            </a:r>
            <a:r>
              <a:rPr lang="ru-RU" sz="2800" b="1" dirty="0">
                <a:solidFill>
                  <a:schemeClr val="bg2"/>
                </a:solidFill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</a:rPr>
              <a:t>.</a:t>
            </a:r>
          </a:p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>
                <a:solidFill>
                  <a:schemeClr val="bg2"/>
                </a:solidFill>
              </a:rPr>
              <a:t>На  подлинном  списке  стояла  подпись: «Быть  по  сему».</a:t>
            </a:r>
          </a:p>
        </p:txBody>
      </p:sp>
    </p:spTree>
    <p:extLst>
      <p:ext uri="{BB962C8B-B14F-4D97-AF65-F5344CB8AC3E}">
        <p14:creationId xmlns:p14="http://schemas.microsoft.com/office/powerpoint/2010/main" val="234400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P1019170_hnf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4116388" cy="578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7" descr="P1019172_hnf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572000" y="1"/>
            <a:ext cx="4572000" cy="578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221177" y="5752745"/>
            <a:ext cx="389521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Первым директором стал </a:t>
            </a:r>
            <a:endParaRPr lang="ru-RU" sz="2000" b="1" dirty="0">
              <a:solidFill>
                <a:schemeClr val="bg2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Н. Я. Шмидт</a:t>
            </a:r>
            <a:endParaRPr lang="ru-RU" sz="20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4473000" y="5756526"/>
            <a:ext cx="4429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  <a:cs typeface="Times New Roman" pitchFamily="18" charset="0"/>
              </a:rPr>
              <a:t>Телеграмма  о  назначении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cs typeface="Times New Roman" pitchFamily="18" charset="0"/>
              </a:rPr>
              <a:t>  Н</a:t>
            </a:r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. Я. Шмидта  </a:t>
            </a:r>
            <a:r>
              <a:rPr lang="ru-RU" sz="2000" b="1" dirty="0">
                <a:solidFill>
                  <a:schemeClr val="bg2"/>
                </a:solidFill>
                <a:cs typeface="Times New Roman" pitchFamily="18" charset="0"/>
              </a:rPr>
              <a:t>директором   школы</a:t>
            </a:r>
          </a:p>
        </p:txBody>
      </p:sp>
    </p:spTree>
    <p:extLst>
      <p:ext uri="{BB962C8B-B14F-4D97-AF65-F5344CB8AC3E}">
        <p14:creationId xmlns:p14="http://schemas.microsoft.com/office/powerpoint/2010/main" val="228519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P1019200_hn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512" y="5657671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Для  школы  было  снято  в  аренду  здание   на  Больших  </a:t>
            </a:r>
            <a:r>
              <a:rPr lang="ru-RU" b="1" dirty="0" err="1">
                <a:solidFill>
                  <a:schemeClr val="bg2"/>
                </a:solidFill>
              </a:rPr>
              <a:t>Исадах</a:t>
            </a:r>
            <a:r>
              <a:rPr lang="ru-RU" b="1" dirty="0">
                <a:solidFill>
                  <a:schemeClr val="bg2"/>
                </a:solidFill>
              </a:rPr>
              <a:t>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3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P1019155_hn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107504" y="5643563"/>
            <a:ext cx="88569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/>
                </a:solidFill>
              </a:rPr>
              <a:t>Преподаватели  медицинских  предметов  избирались  из  числа  врачей  и  фармацевтов. </a:t>
            </a:r>
          </a:p>
          <a:p>
            <a:pPr algn="ctr"/>
            <a:endParaRPr lang="ru-RU" sz="20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8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P1019191_hn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76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6732240" y="188640"/>
            <a:ext cx="252904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Помимо  изучения  основных  предметов,  в  курс  учения  входили  практические  занятия   в  больничных  аптеках,  приёмных  покоях  и  других  лечебных  заведениях  города. </a:t>
            </a:r>
            <a:endParaRPr lang="ru-RU" sz="18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7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P1019214_hnf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756" y="5733256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 smtClean="0">
                <a:solidFill>
                  <a:schemeClr val="bg2"/>
                </a:solidFill>
              </a:rPr>
              <a:t>В  годы  гражданской  войны при  </a:t>
            </a:r>
            <a:r>
              <a:rPr lang="ru-RU" b="1" dirty="0">
                <a:solidFill>
                  <a:schemeClr val="bg2"/>
                </a:solidFill>
              </a:rPr>
              <a:t>школе  были  организованы  2-месячные  курсы  ротных  сестер  милосердия.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960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C:\Documents and Settings\Admin\Мои документы\Мои рисунки\Новая папка (6)\P1019234_hnf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107504" y="44624"/>
            <a:ext cx="6480720" cy="6696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6732240" y="908720"/>
            <a:ext cx="24117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1 апреля  1920  года   на  базе  Астраханской  фельдшерско-акушерской  школы  была  открыта  фармацевтическая  школа  </a:t>
            </a:r>
            <a:r>
              <a:rPr lang="ru-RU" b="1" dirty="0" smtClean="0">
                <a:solidFill>
                  <a:schemeClr val="bg2"/>
                </a:solidFill>
              </a:rPr>
              <a:t>с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  </a:t>
            </a:r>
            <a:r>
              <a:rPr lang="ru-RU" b="1" dirty="0">
                <a:solidFill>
                  <a:schemeClr val="bg2"/>
                </a:solidFill>
              </a:rPr>
              <a:t>2-годичным  сроком  обучения  </a:t>
            </a:r>
            <a:r>
              <a:rPr lang="ru-RU" b="1" dirty="0" smtClean="0">
                <a:solidFill>
                  <a:schemeClr val="bg2"/>
                </a:solidFill>
              </a:rPr>
              <a:t>на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  </a:t>
            </a:r>
            <a:r>
              <a:rPr lang="ru-RU" b="1" dirty="0">
                <a:solidFill>
                  <a:schemeClr val="bg2"/>
                </a:solidFill>
              </a:rPr>
              <a:t>25 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79661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template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585</TotalTime>
  <Words>340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Medical design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СВЯЗАНЫ  НАВЕК  ОДНОЙ  СУДЬБОЙ  АСТРАХАНЬ  МОЯ  И  КОЛЛЕДЖ  МОЙ…</dc:title>
  <dc:creator>VICTORIA</dc:creator>
  <cp:lastModifiedBy>VICTORIA</cp:lastModifiedBy>
  <cp:revision>67</cp:revision>
  <dcterms:created xsi:type="dcterms:W3CDTF">2012-09-11T16:29:43Z</dcterms:created>
  <dcterms:modified xsi:type="dcterms:W3CDTF">2016-04-24T17:55:21Z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TC011408271049</vt:lpwstr>
  </property>
</Properties>
</file>